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0" r:id="rId3"/>
    <p:sldId id="289" r:id="rId4"/>
    <p:sldId id="257" r:id="rId5"/>
    <p:sldId id="287" r:id="rId6"/>
    <p:sldId id="286" r:id="rId7"/>
    <p:sldId id="280" r:id="rId8"/>
    <p:sldId id="283" r:id="rId9"/>
    <p:sldId id="284" r:id="rId10"/>
    <p:sldId id="285" r:id="rId11"/>
    <p:sldId id="281" r:id="rId12"/>
    <p:sldId id="288" r:id="rId13"/>
    <p:sldId id="291" r:id="rId14"/>
  </p:sldIdLst>
  <p:sldSz cx="6858000" cy="5143500"/>
  <p:notesSz cx="7315200" cy="9601200"/>
  <p:embeddedFontLst>
    <p:embeddedFont>
      <p:font typeface="Roboto" panose="02000000000000000000" pitchFamily="2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 snapToGrid="0">
      <p:cViewPr varScale="1">
        <p:scale>
          <a:sx n="135" d="100"/>
          <a:sy n="135" d="100"/>
        </p:scale>
        <p:origin x="121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323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421C154-E91A-5EEA-B58D-16FD7DE918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357" cy="480547"/>
          </a:xfrm>
          <a:prstGeom prst="rect">
            <a:avLst/>
          </a:prstGeom>
        </p:spPr>
        <p:txBody>
          <a:bodyPr vert="horz" lIns="93794" tIns="46896" rIns="93794" bIns="46896" rtlCol="0"/>
          <a:lstStyle>
            <a:lvl1pPr algn="l">
              <a:defRPr sz="1200"/>
            </a:lvl1pPr>
          </a:lstStyle>
          <a:p>
            <a:r>
              <a:rPr lang="en-US" sz="1000"/>
              <a:t>Fall 2022 Gospel Meeting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D8D3E6-09BC-E283-7483-5A3BB528025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210" y="0"/>
            <a:ext cx="3170357" cy="480547"/>
          </a:xfrm>
          <a:prstGeom prst="rect">
            <a:avLst/>
          </a:prstGeom>
        </p:spPr>
        <p:txBody>
          <a:bodyPr vert="horz" lIns="93794" tIns="46896" rIns="93794" bIns="46896" rtlCol="0"/>
          <a:lstStyle>
            <a:lvl1pPr algn="r">
              <a:defRPr sz="1200"/>
            </a:lvl1pPr>
          </a:lstStyle>
          <a:p>
            <a:r>
              <a:rPr lang="en-US" sz="1000"/>
              <a:t>10/27/2022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085B70-74A7-F432-EABF-86624BE5267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654"/>
            <a:ext cx="3170357" cy="480547"/>
          </a:xfrm>
          <a:prstGeom prst="rect">
            <a:avLst/>
          </a:prstGeom>
        </p:spPr>
        <p:txBody>
          <a:bodyPr vert="horz" lIns="93794" tIns="46896" rIns="93794" bIns="46896" rtlCol="0" anchor="b"/>
          <a:lstStyle>
            <a:lvl1pPr algn="l">
              <a:defRPr sz="1200"/>
            </a:lvl1pPr>
          </a:lstStyle>
          <a:p>
            <a:r>
              <a:rPr lang="en-US" sz="1000"/>
              <a:t>Chris Simmons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549E44-A933-68A5-7159-2DDDB141539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210" y="9120654"/>
            <a:ext cx="3170357" cy="480547"/>
          </a:xfrm>
          <a:prstGeom prst="rect">
            <a:avLst/>
          </a:prstGeom>
        </p:spPr>
        <p:txBody>
          <a:bodyPr vert="horz" lIns="93794" tIns="46896" rIns="93794" bIns="46896" rtlCol="0" anchor="b"/>
          <a:lstStyle>
            <a:lvl1pPr algn="r">
              <a:defRPr sz="1200"/>
            </a:lvl1pPr>
          </a:lstStyle>
          <a:p>
            <a:fld id="{10610ACD-FEF1-4A4C-9D1D-EC93E7376165}" type="slidenum">
              <a:rPr lang="en-US" sz="1000"/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364219131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38" tIns="96638" rIns="96638" bIns="96638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106f77e0e56_0_6:notes"/>
          <p:cNvSpPr txBox="1">
            <a:spLocks noGrp="1"/>
          </p:cNvSpPr>
          <p:nvPr>
            <p:ph type="body" idx="1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spcFirstLastPara="1" wrap="square" lIns="96638" tIns="96638" rIns="96638" bIns="9663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43" name="Google Shape;43;g106f77e0e5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106f77e0e56_0_11:notes"/>
          <p:cNvSpPr txBox="1">
            <a:spLocks noGrp="1"/>
          </p:cNvSpPr>
          <p:nvPr>
            <p:ph type="body" idx="1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spcFirstLastPara="1" wrap="square" lIns="96638" tIns="96638" rIns="96638" bIns="966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49" name="Google Shape;49;g106f77e0e5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48064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106f77e0e56_0_11:notes"/>
          <p:cNvSpPr txBox="1">
            <a:spLocks noGrp="1"/>
          </p:cNvSpPr>
          <p:nvPr>
            <p:ph type="body" idx="1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spcFirstLastPara="1" wrap="square" lIns="96638" tIns="96638" rIns="96638" bIns="966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49" name="Google Shape;49;g106f77e0e5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28151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106f77e0e56_0_11:notes"/>
          <p:cNvSpPr txBox="1">
            <a:spLocks noGrp="1"/>
          </p:cNvSpPr>
          <p:nvPr>
            <p:ph type="body" idx="1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spcFirstLastPara="1" wrap="square" lIns="96638" tIns="96638" rIns="96638" bIns="966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49" name="Google Shape;49;g106f77e0e5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9760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106f77e0e56_0_11:notes"/>
          <p:cNvSpPr txBox="1">
            <a:spLocks noGrp="1"/>
          </p:cNvSpPr>
          <p:nvPr>
            <p:ph type="body" idx="1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spcFirstLastPara="1" wrap="square" lIns="96638" tIns="96638" rIns="96638" bIns="966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49" name="Google Shape;49;g106f77e0e5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621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106f77e0e56_0_11:notes"/>
          <p:cNvSpPr txBox="1">
            <a:spLocks noGrp="1"/>
          </p:cNvSpPr>
          <p:nvPr>
            <p:ph type="body" idx="1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spcFirstLastPara="1" wrap="square" lIns="96638" tIns="96638" rIns="96638" bIns="96638" anchor="t" anchorCtr="0">
            <a:noAutofit/>
          </a:bodyPr>
          <a:lstStyle/>
          <a:p>
            <a:pPr marL="0" indent="0">
              <a:buNone/>
            </a:pPr>
            <a:r>
              <a:rPr lang="en-US" dirty="0"/>
              <a:t>“House” indicates both the dwelling, the people in it as well as the activities of those in the dwelling. (BDB)</a:t>
            </a:r>
          </a:p>
          <a:p>
            <a:pPr marL="0" indent="0">
              <a:buNone/>
            </a:pPr>
            <a:r>
              <a:rPr lang="en-US" dirty="0"/>
              <a:t>Note that “dwelling” though refers to the abode of a shepherd or flock… a habitation. (BDB)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Which describes our “home”? A house of worldliness and wickedness or a humble shelter filled with righteousness? </a:t>
            </a:r>
            <a:endParaRPr dirty="0"/>
          </a:p>
        </p:txBody>
      </p:sp>
      <p:sp>
        <p:nvSpPr>
          <p:cNvPr id="49" name="Google Shape;49;g106f77e0e5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2668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106f77e0e56_0_11:notes"/>
          <p:cNvSpPr txBox="1">
            <a:spLocks noGrp="1"/>
          </p:cNvSpPr>
          <p:nvPr>
            <p:ph type="body" idx="1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spcFirstLastPara="1" wrap="square" lIns="96638" tIns="96638" rIns="96638" bIns="966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49" name="Google Shape;49;g106f77e0e5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2228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106f77e0e56_0_11:notes"/>
          <p:cNvSpPr txBox="1">
            <a:spLocks noGrp="1"/>
          </p:cNvSpPr>
          <p:nvPr>
            <p:ph type="body" idx="1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spcFirstLastPara="1" wrap="square" lIns="96638" tIns="96638" rIns="96638" bIns="966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49" name="Google Shape;49;g106f77e0e5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106f77e0e56_0_11:notes"/>
          <p:cNvSpPr txBox="1">
            <a:spLocks noGrp="1"/>
          </p:cNvSpPr>
          <p:nvPr>
            <p:ph type="body" idx="1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spcFirstLastPara="1" wrap="square" lIns="96638" tIns="96638" rIns="96638" bIns="966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49" name="Google Shape;49;g106f77e0e5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4484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106f77e0e56_0_11:notes"/>
          <p:cNvSpPr txBox="1">
            <a:spLocks noGrp="1"/>
          </p:cNvSpPr>
          <p:nvPr>
            <p:ph type="body" idx="1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spcFirstLastPara="1" wrap="square" lIns="96638" tIns="96638" rIns="96638" bIns="966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49" name="Google Shape;49;g106f77e0e5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986703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106f77e0e56_0_11:notes"/>
          <p:cNvSpPr txBox="1">
            <a:spLocks noGrp="1"/>
          </p:cNvSpPr>
          <p:nvPr>
            <p:ph type="body" idx="1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spcFirstLastPara="1" wrap="square" lIns="96638" tIns="96638" rIns="96638" bIns="966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49" name="Google Shape;49;g106f77e0e5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78297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106f77e0e56_0_11:notes"/>
          <p:cNvSpPr txBox="1">
            <a:spLocks noGrp="1"/>
          </p:cNvSpPr>
          <p:nvPr>
            <p:ph type="body" idx="1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spcFirstLastPara="1" wrap="square" lIns="96638" tIns="96638" rIns="96638" bIns="96638" anchor="t" anchorCtr="0">
            <a:noAutofit/>
          </a:bodyPr>
          <a:lstStyle/>
          <a:p>
            <a:pPr marL="0" indent="0" defTabSz="966540">
              <a:buNone/>
              <a:defRPr/>
            </a:pPr>
            <a:r>
              <a:rPr lang="en-US" dirty="0">
                <a:solidFill>
                  <a:schemeClr val="dk1"/>
                </a:solidFill>
                <a:latin typeface="Roboto"/>
                <a:ea typeface="Roboto"/>
                <a:sym typeface="Roboto"/>
              </a:rPr>
              <a:t>(Ephesians 6:1-4; note “bring up” meaning “nourish up to maturity”)</a:t>
            </a:r>
          </a:p>
          <a:p>
            <a:pPr marL="0" indent="0" defTabSz="937934">
              <a:buNone/>
              <a:defRPr/>
            </a:pPr>
            <a:r>
              <a:rPr lang="en-US" dirty="0">
                <a:solidFill>
                  <a:schemeClr val="dk1"/>
                </a:solidFill>
                <a:latin typeface="Roboto"/>
                <a:ea typeface="Roboto"/>
                <a:sym typeface="Roboto"/>
              </a:rPr>
              <a:t>Will there be any question if the Bible is part of everyday life at home about when we assemble?) </a:t>
            </a:r>
          </a:p>
          <a:p>
            <a:pPr marL="0" indent="0">
              <a:buNone/>
            </a:pPr>
            <a:endParaRPr dirty="0"/>
          </a:p>
        </p:txBody>
      </p:sp>
      <p:sp>
        <p:nvSpPr>
          <p:cNvPr id="49" name="Google Shape;49;g106f77e0e5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6162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106f77e0e56_0_11:notes"/>
          <p:cNvSpPr txBox="1">
            <a:spLocks noGrp="1"/>
          </p:cNvSpPr>
          <p:nvPr>
            <p:ph type="body" idx="1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spcFirstLastPara="1" wrap="square" lIns="96638" tIns="96638" rIns="96638" bIns="96638" anchor="t" anchorCtr="0">
            <a:noAutofit/>
          </a:bodyPr>
          <a:lstStyle/>
          <a:p>
            <a:pPr marL="0" indent="0"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 Mothers </a:t>
            </a:r>
            <a:r>
              <a:rPr lang="en-US" b="0" i="0" u="sng" dirty="0">
                <a:solidFill>
                  <a:srgbClr val="1D4994"/>
                </a:solidFill>
                <a:effectLst/>
                <a:latin typeface="Arial" panose="020B0604020202020204" pitchFamily="34" charset="0"/>
              </a:rPr>
              <a:t>ultimately</a:t>
            </a:r>
            <a:r>
              <a:rPr 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 have the greatest power in the world because they influence the way their children develop and the things they do when they grow up. (Idioms.com)</a:t>
            </a:r>
          </a:p>
          <a:p>
            <a:pPr marL="0" indent="0">
              <a:buNone/>
            </a:pPr>
            <a:endParaRPr dirty="0"/>
          </a:p>
        </p:txBody>
      </p:sp>
      <p:sp>
        <p:nvSpPr>
          <p:cNvPr id="49" name="Google Shape;49;g106f77e0e5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5091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dk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>
            <a:spLocks noGrp="1"/>
          </p:cNvSpPr>
          <p:nvPr>
            <p:ph type="pic" idx="2"/>
          </p:nvPr>
        </p:nvSpPr>
        <p:spPr>
          <a:xfrm>
            <a:off x="3346613" y="0"/>
            <a:ext cx="3511575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85763" y="1581925"/>
            <a:ext cx="2600550" cy="207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  <a:defRPr sz="3375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chemeClr val="accent3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3317543" y="0"/>
            <a:ext cx="35406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34294" tIns="34294" rIns="34294" bIns="3429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</p:txBody>
      </p:sp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3748013" y="495300"/>
            <a:ext cx="2468475" cy="207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  <a:defRPr sz="3375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>
            <a:spLocks noGrp="1"/>
          </p:cNvSpPr>
          <p:nvPr>
            <p:ph type="pic" idx="2"/>
          </p:nvPr>
        </p:nvSpPr>
        <p:spPr>
          <a:xfrm>
            <a:off x="392869" y="523875"/>
            <a:ext cx="25713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3748050" y="3562350"/>
            <a:ext cx="2468475" cy="1066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>
                <a:solidFill>
                  <a:schemeClr val="lt1"/>
                </a:solidFill>
              </a:defRPr>
            </a:lvl1pPr>
            <a:lvl2pPr lvl="1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2400">
                <a:solidFill>
                  <a:schemeClr val="dk2"/>
                </a:solidFill>
              </a:defRPr>
            </a:lvl2pPr>
            <a:lvl3pPr lvl="2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2400">
                <a:solidFill>
                  <a:schemeClr val="dk2"/>
                </a:solidFill>
              </a:defRPr>
            </a:lvl3pPr>
            <a:lvl4pPr lvl="3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2400">
                <a:solidFill>
                  <a:schemeClr val="dk2"/>
                </a:solidFill>
              </a:defRPr>
            </a:lvl4pPr>
            <a:lvl5pPr lvl="4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2400">
                <a:solidFill>
                  <a:schemeClr val="dk2"/>
                </a:solidFill>
              </a:defRPr>
            </a:lvl5pPr>
            <a:lvl6pPr lvl="5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2400">
                <a:solidFill>
                  <a:schemeClr val="dk2"/>
                </a:solidFill>
              </a:defRPr>
            </a:lvl6pPr>
            <a:lvl7pPr lvl="6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2400">
                <a:solidFill>
                  <a:schemeClr val="dk2"/>
                </a:solidFill>
              </a:defRPr>
            </a:lvl7pPr>
            <a:lvl8pPr lvl="7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2400">
                <a:solidFill>
                  <a:schemeClr val="dk2"/>
                </a:solidFill>
              </a:defRPr>
            </a:lvl8pPr>
            <a:lvl9pPr lvl="8" rtl="0">
              <a:spcBef>
                <a:spcPts val="600"/>
              </a:spcBef>
              <a:spcAft>
                <a:spcPts val="600"/>
              </a:spcAft>
              <a:buClr>
                <a:schemeClr val="dk2"/>
              </a:buClr>
              <a:buSzPts val="3200"/>
              <a:buNone/>
              <a:defRPr sz="2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bg>
      <p:bgPr>
        <a:solidFill>
          <a:schemeClr val="lt2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/>
          <p:nvPr/>
        </p:nvSpPr>
        <p:spPr>
          <a:xfrm>
            <a:off x="385763" y="514350"/>
            <a:ext cx="6086475" cy="411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34294" tIns="34294" rIns="34294" bIns="3429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2207419" y="3714375"/>
            <a:ext cx="3984525" cy="609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342900" lvl="0" indent="-257175" algn="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350"/>
            </a:lvl1pPr>
            <a:lvl2pPr marL="685800" lvl="1" indent="-257175" algn="r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350"/>
            </a:lvl2pPr>
            <a:lvl3pPr marL="1028700" lvl="2" indent="-257175" algn="r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350"/>
            </a:lvl3pPr>
            <a:lvl4pPr marL="1371600" lvl="3" indent="-257175" algn="r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350"/>
            </a:lvl4pPr>
            <a:lvl5pPr marL="1714500" lvl="4" indent="-257175" algn="r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350"/>
            </a:lvl5pPr>
            <a:lvl6pPr marL="2057400" lvl="5" indent="-257175" algn="r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350"/>
            </a:lvl6pPr>
            <a:lvl7pPr marL="2400300" lvl="6" indent="-257175" algn="r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350"/>
            </a:lvl7pPr>
            <a:lvl8pPr marL="2743200" lvl="7" indent="-257175" algn="r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350"/>
            </a:lvl8pPr>
            <a:lvl9pPr marL="3086100" lvl="8" indent="-257175" algn="r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350"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6360438" y="4749851"/>
            <a:ext cx="411525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1" name="Google Shape;21;p4"/>
          <p:cNvSpPr txBox="1">
            <a:spLocks noGrp="1"/>
          </p:cNvSpPr>
          <p:nvPr>
            <p:ph type="ctrTitle"/>
          </p:nvPr>
        </p:nvSpPr>
        <p:spPr>
          <a:xfrm>
            <a:off x="666056" y="846450"/>
            <a:ext cx="5526000" cy="2078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3375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bg>
      <p:bgPr>
        <a:solidFill>
          <a:schemeClr val="accent3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385763" y="509600"/>
            <a:ext cx="5974650" cy="585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85763" y="2749975"/>
            <a:ext cx="6086475" cy="1884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342900" lvl="0" indent="-252413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275"/>
            </a:lvl1pPr>
            <a:lvl2pPr marL="685800" lvl="1" indent="-252413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275"/>
            </a:lvl2pPr>
            <a:lvl3pPr marL="1028700" lvl="2" indent="-252413" rtl="0">
              <a:spcBef>
                <a:spcPts val="600"/>
              </a:spcBef>
              <a:spcAft>
                <a:spcPts val="0"/>
              </a:spcAft>
              <a:buSzPts val="1700"/>
              <a:buChar char="■"/>
              <a:defRPr sz="1275"/>
            </a:lvl3pPr>
            <a:lvl4pPr marL="1371600" lvl="3" indent="-252413" rtl="0">
              <a:spcBef>
                <a:spcPts val="600"/>
              </a:spcBef>
              <a:spcAft>
                <a:spcPts val="0"/>
              </a:spcAft>
              <a:buSzPts val="1700"/>
              <a:buChar char="●"/>
              <a:defRPr sz="1275"/>
            </a:lvl4pPr>
            <a:lvl5pPr marL="1714500" lvl="4" indent="-252413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275"/>
            </a:lvl5pPr>
            <a:lvl6pPr marL="2057400" lvl="5" indent="-252413" rtl="0">
              <a:spcBef>
                <a:spcPts val="600"/>
              </a:spcBef>
              <a:spcAft>
                <a:spcPts val="0"/>
              </a:spcAft>
              <a:buSzPts val="1700"/>
              <a:buChar char="■"/>
              <a:defRPr sz="1275"/>
            </a:lvl6pPr>
            <a:lvl7pPr marL="2400300" lvl="6" indent="-252413" rtl="0">
              <a:spcBef>
                <a:spcPts val="600"/>
              </a:spcBef>
              <a:spcAft>
                <a:spcPts val="0"/>
              </a:spcAft>
              <a:buSzPts val="1700"/>
              <a:buChar char="●"/>
              <a:defRPr sz="1275"/>
            </a:lvl7pPr>
            <a:lvl8pPr marL="2743200" lvl="7" indent="-252413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275"/>
            </a:lvl8pPr>
            <a:lvl9pPr marL="3086100" lvl="8" indent="-252413" rtl="0">
              <a:spcBef>
                <a:spcPts val="600"/>
              </a:spcBef>
              <a:spcAft>
                <a:spcPts val="600"/>
              </a:spcAft>
              <a:buSzPts val="1700"/>
              <a:buChar char="■"/>
              <a:defRPr sz="1275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bg>
      <p:bgPr>
        <a:solidFill>
          <a:schemeClr val="accent3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85763" y="509600"/>
            <a:ext cx="5974650" cy="585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body" idx="1"/>
          </p:nvPr>
        </p:nvSpPr>
        <p:spPr>
          <a:xfrm>
            <a:off x="385763" y="2749975"/>
            <a:ext cx="2691900" cy="1884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342900" lvl="0" indent="-252413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275"/>
            </a:lvl1pPr>
            <a:lvl2pPr marL="685800" lvl="1" indent="-252413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275"/>
            </a:lvl2pPr>
            <a:lvl3pPr marL="1028700" lvl="2" indent="-252413" rtl="0">
              <a:spcBef>
                <a:spcPts val="600"/>
              </a:spcBef>
              <a:spcAft>
                <a:spcPts val="0"/>
              </a:spcAft>
              <a:buSzPts val="1700"/>
              <a:buChar char="■"/>
              <a:defRPr sz="1275"/>
            </a:lvl3pPr>
            <a:lvl4pPr marL="1371600" lvl="3" indent="-252413" rtl="0">
              <a:spcBef>
                <a:spcPts val="600"/>
              </a:spcBef>
              <a:spcAft>
                <a:spcPts val="0"/>
              </a:spcAft>
              <a:buSzPts val="1700"/>
              <a:buChar char="●"/>
              <a:defRPr sz="1275"/>
            </a:lvl4pPr>
            <a:lvl5pPr marL="1714500" lvl="4" indent="-252413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275"/>
            </a:lvl5pPr>
            <a:lvl6pPr marL="2057400" lvl="5" indent="-252413" rtl="0">
              <a:spcBef>
                <a:spcPts val="600"/>
              </a:spcBef>
              <a:spcAft>
                <a:spcPts val="0"/>
              </a:spcAft>
              <a:buSzPts val="1700"/>
              <a:buChar char="■"/>
              <a:defRPr sz="1275"/>
            </a:lvl6pPr>
            <a:lvl7pPr marL="2400300" lvl="6" indent="-252413" rtl="0">
              <a:spcBef>
                <a:spcPts val="600"/>
              </a:spcBef>
              <a:spcAft>
                <a:spcPts val="0"/>
              </a:spcAft>
              <a:buSzPts val="1700"/>
              <a:buChar char="●"/>
              <a:defRPr sz="1275"/>
            </a:lvl7pPr>
            <a:lvl8pPr marL="2743200" lvl="7" indent="-252413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275"/>
            </a:lvl8pPr>
            <a:lvl9pPr marL="3086100" lvl="8" indent="-252413" rtl="0">
              <a:spcBef>
                <a:spcPts val="600"/>
              </a:spcBef>
              <a:spcAft>
                <a:spcPts val="600"/>
              </a:spcAft>
              <a:buSzPts val="1700"/>
              <a:buChar char="■"/>
              <a:defRPr sz="1275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2"/>
          </p:nvPr>
        </p:nvSpPr>
        <p:spPr>
          <a:xfrm>
            <a:off x="3780353" y="2749975"/>
            <a:ext cx="2691900" cy="1884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342900" lvl="0" indent="-252413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275"/>
            </a:lvl1pPr>
            <a:lvl2pPr marL="685800" lvl="1" indent="-252413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275"/>
            </a:lvl2pPr>
            <a:lvl3pPr marL="1028700" lvl="2" indent="-252413" rtl="0">
              <a:spcBef>
                <a:spcPts val="600"/>
              </a:spcBef>
              <a:spcAft>
                <a:spcPts val="0"/>
              </a:spcAft>
              <a:buSzPts val="1700"/>
              <a:buChar char="■"/>
              <a:defRPr sz="1275"/>
            </a:lvl3pPr>
            <a:lvl4pPr marL="1371600" lvl="3" indent="-252413" rtl="0">
              <a:spcBef>
                <a:spcPts val="600"/>
              </a:spcBef>
              <a:spcAft>
                <a:spcPts val="0"/>
              </a:spcAft>
              <a:buSzPts val="1700"/>
              <a:buChar char="●"/>
              <a:defRPr sz="1275"/>
            </a:lvl4pPr>
            <a:lvl5pPr marL="1714500" lvl="4" indent="-252413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275"/>
            </a:lvl5pPr>
            <a:lvl6pPr marL="2057400" lvl="5" indent="-252413" rtl="0">
              <a:spcBef>
                <a:spcPts val="600"/>
              </a:spcBef>
              <a:spcAft>
                <a:spcPts val="0"/>
              </a:spcAft>
              <a:buSzPts val="1700"/>
              <a:buChar char="■"/>
              <a:defRPr sz="1275"/>
            </a:lvl6pPr>
            <a:lvl7pPr marL="2400300" lvl="6" indent="-252413" rtl="0">
              <a:spcBef>
                <a:spcPts val="600"/>
              </a:spcBef>
              <a:spcAft>
                <a:spcPts val="0"/>
              </a:spcAft>
              <a:buSzPts val="1700"/>
              <a:buChar char="●"/>
              <a:defRPr sz="1275"/>
            </a:lvl7pPr>
            <a:lvl8pPr marL="2743200" lvl="7" indent="-252413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275"/>
            </a:lvl8pPr>
            <a:lvl9pPr marL="3086100" lvl="8" indent="-252413" rtl="0">
              <a:spcBef>
                <a:spcPts val="600"/>
              </a:spcBef>
              <a:spcAft>
                <a:spcPts val="600"/>
              </a:spcAft>
              <a:buSzPts val="1700"/>
              <a:buChar char="■"/>
              <a:defRPr sz="1275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bg>
      <p:bgPr>
        <a:solidFill>
          <a:schemeClr val="accent3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85763" y="509600"/>
            <a:ext cx="5974650" cy="585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2625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85763" y="2749975"/>
            <a:ext cx="1728000" cy="1884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342900" lvl="0" indent="-252413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275"/>
            </a:lvl1pPr>
            <a:lvl2pPr marL="685800" lvl="1" indent="-252413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275"/>
            </a:lvl2pPr>
            <a:lvl3pPr marL="1028700" lvl="2" indent="-252413" rtl="0">
              <a:spcBef>
                <a:spcPts val="600"/>
              </a:spcBef>
              <a:spcAft>
                <a:spcPts val="0"/>
              </a:spcAft>
              <a:buSzPts val="1700"/>
              <a:buChar char="■"/>
              <a:defRPr sz="1275"/>
            </a:lvl3pPr>
            <a:lvl4pPr marL="1371600" lvl="3" indent="-252413" rtl="0">
              <a:spcBef>
                <a:spcPts val="600"/>
              </a:spcBef>
              <a:spcAft>
                <a:spcPts val="0"/>
              </a:spcAft>
              <a:buSzPts val="1700"/>
              <a:buChar char="●"/>
              <a:defRPr sz="1275"/>
            </a:lvl4pPr>
            <a:lvl5pPr marL="1714500" lvl="4" indent="-252413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275"/>
            </a:lvl5pPr>
            <a:lvl6pPr marL="2057400" lvl="5" indent="-252413" rtl="0">
              <a:spcBef>
                <a:spcPts val="600"/>
              </a:spcBef>
              <a:spcAft>
                <a:spcPts val="0"/>
              </a:spcAft>
              <a:buSzPts val="1700"/>
              <a:buChar char="■"/>
              <a:defRPr sz="1275"/>
            </a:lvl6pPr>
            <a:lvl7pPr marL="2400300" lvl="6" indent="-252413" rtl="0">
              <a:spcBef>
                <a:spcPts val="600"/>
              </a:spcBef>
              <a:spcAft>
                <a:spcPts val="0"/>
              </a:spcAft>
              <a:buSzPts val="1700"/>
              <a:buChar char="●"/>
              <a:defRPr sz="1275"/>
            </a:lvl7pPr>
            <a:lvl8pPr marL="2743200" lvl="7" indent="-252413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275"/>
            </a:lvl8pPr>
            <a:lvl9pPr marL="3086100" lvl="8" indent="-252413" rtl="0">
              <a:spcBef>
                <a:spcPts val="600"/>
              </a:spcBef>
              <a:spcAft>
                <a:spcPts val="600"/>
              </a:spcAft>
              <a:buSzPts val="1700"/>
              <a:buChar char="■"/>
              <a:defRPr sz="1275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2564972" y="2749975"/>
            <a:ext cx="1728000" cy="1884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342900" lvl="0" indent="-252413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275"/>
            </a:lvl1pPr>
            <a:lvl2pPr marL="685800" lvl="1" indent="-252413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275"/>
            </a:lvl2pPr>
            <a:lvl3pPr marL="1028700" lvl="2" indent="-252413" rtl="0">
              <a:spcBef>
                <a:spcPts val="600"/>
              </a:spcBef>
              <a:spcAft>
                <a:spcPts val="0"/>
              </a:spcAft>
              <a:buSzPts val="1700"/>
              <a:buChar char="■"/>
              <a:defRPr sz="1275"/>
            </a:lvl3pPr>
            <a:lvl4pPr marL="1371600" lvl="3" indent="-252413" rtl="0">
              <a:spcBef>
                <a:spcPts val="600"/>
              </a:spcBef>
              <a:spcAft>
                <a:spcPts val="0"/>
              </a:spcAft>
              <a:buSzPts val="1700"/>
              <a:buChar char="●"/>
              <a:defRPr sz="1275"/>
            </a:lvl4pPr>
            <a:lvl5pPr marL="1714500" lvl="4" indent="-252413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275"/>
            </a:lvl5pPr>
            <a:lvl6pPr marL="2057400" lvl="5" indent="-252413" rtl="0">
              <a:spcBef>
                <a:spcPts val="600"/>
              </a:spcBef>
              <a:spcAft>
                <a:spcPts val="0"/>
              </a:spcAft>
              <a:buSzPts val="1700"/>
              <a:buChar char="■"/>
              <a:defRPr sz="1275"/>
            </a:lvl6pPr>
            <a:lvl7pPr marL="2400300" lvl="6" indent="-252413" rtl="0">
              <a:spcBef>
                <a:spcPts val="600"/>
              </a:spcBef>
              <a:spcAft>
                <a:spcPts val="0"/>
              </a:spcAft>
              <a:buSzPts val="1700"/>
              <a:buChar char="●"/>
              <a:defRPr sz="1275"/>
            </a:lvl7pPr>
            <a:lvl8pPr marL="2743200" lvl="7" indent="-252413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275"/>
            </a:lvl8pPr>
            <a:lvl9pPr marL="3086100" lvl="8" indent="-252413" rtl="0">
              <a:spcBef>
                <a:spcPts val="600"/>
              </a:spcBef>
              <a:spcAft>
                <a:spcPts val="600"/>
              </a:spcAft>
              <a:buSzPts val="1700"/>
              <a:buChar char="■"/>
              <a:defRPr sz="1275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3"/>
          </p:nvPr>
        </p:nvSpPr>
        <p:spPr>
          <a:xfrm>
            <a:off x="4744172" y="2749975"/>
            <a:ext cx="1728000" cy="1884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342900" lvl="0" indent="-252413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275"/>
            </a:lvl1pPr>
            <a:lvl2pPr marL="685800" lvl="1" indent="-252413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275"/>
            </a:lvl2pPr>
            <a:lvl3pPr marL="1028700" lvl="2" indent="-252413" rtl="0">
              <a:spcBef>
                <a:spcPts val="600"/>
              </a:spcBef>
              <a:spcAft>
                <a:spcPts val="0"/>
              </a:spcAft>
              <a:buSzPts val="1700"/>
              <a:buChar char="■"/>
              <a:defRPr sz="1275"/>
            </a:lvl3pPr>
            <a:lvl4pPr marL="1371600" lvl="3" indent="-252413" rtl="0">
              <a:spcBef>
                <a:spcPts val="600"/>
              </a:spcBef>
              <a:spcAft>
                <a:spcPts val="0"/>
              </a:spcAft>
              <a:buSzPts val="1700"/>
              <a:buChar char="●"/>
              <a:defRPr sz="1275"/>
            </a:lvl4pPr>
            <a:lvl5pPr marL="1714500" lvl="4" indent="-252413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275"/>
            </a:lvl5pPr>
            <a:lvl6pPr marL="2057400" lvl="5" indent="-252413" rtl="0">
              <a:spcBef>
                <a:spcPts val="600"/>
              </a:spcBef>
              <a:spcAft>
                <a:spcPts val="0"/>
              </a:spcAft>
              <a:buSzPts val="1700"/>
              <a:buChar char="■"/>
              <a:defRPr sz="1275"/>
            </a:lvl6pPr>
            <a:lvl7pPr marL="2400300" lvl="6" indent="-252413" rtl="0">
              <a:spcBef>
                <a:spcPts val="600"/>
              </a:spcBef>
              <a:spcAft>
                <a:spcPts val="0"/>
              </a:spcAft>
              <a:buSzPts val="1700"/>
              <a:buChar char="●"/>
              <a:defRPr sz="1275"/>
            </a:lvl7pPr>
            <a:lvl8pPr marL="2743200" lvl="7" indent="-252413" rtl="0">
              <a:spcBef>
                <a:spcPts val="600"/>
              </a:spcBef>
              <a:spcAft>
                <a:spcPts val="0"/>
              </a:spcAft>
              <a:buSzPts val="1700"/>
              <a:buChar char="○"/>
              <a:defRPr sz="1275"/>
            </a:lvl8pPr>
            <a:lvl9pPr marL="3086100" lvl="8" indent="-252413" rtl="0">
              <a:spcBef>
                <a:spcPts val="600"/>
              </a:spcBef>
              <a:spcAft>
                <a:spcPts val="600"/>
              </a:spcAft>
              <a:buSzPts val="1700"/>
              <a:buChar char="■"/>
              <a:defRPr sz="1275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/>
          <p:nvPr/>
        </p:nvSpPr>
        <p:spPr>
          <a:xfrm>
            <a:off x="-7" y="0"/>
            <a:ext cx="35406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34294" tIns="34294" rIns="34294" bIns="3429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</p:txBody>
      </p:sp>
      <p:sp>
        <p:nvSpPr>
          <p:cNvPr id="36" name="Google Shape;36;p8"/>
          <p:cNvSpPr txBox="1">
            <a:spLocks noGrp="1"/>
          </p:cNvSpPr>
          <p:nvPr>
            <p:ph type="ctrTitle"/>
          </p:nvPr>
        </p:nvSpPr>
        <p:spPr>
          <a:xfrm>
            <a:off x="430463" y="1532700"/>
            <a:ext cx="2468475" cy="207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  <a:defRPr sz="3375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9pPr>
          </a:lstStyle>
          <a:p>
            <a:endParaRPr/>
          </a:p>
        </p:txBody>
      </p:sp>
      <p:sp>
        <p:nvSpPr>
          <p:cNvPr id="37" name="Google Shape;37;p8"/>
          <p:cNvSpPr>
            <a:spLocks noGrp="1"/>
          </p:cNvSpPr>
          <p:nvPr>
            <p:ph type="pic" idx="2"/>
          </p:nvPr>
        </p:nvSpPr>
        <p:spPr>
          <a:xfrm>
            <a:off x="3933469" y="523875"/>
            <a:ext cx="2571300" cy="41148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>
            <a:spLocks noGrp="1"/>
          </p:cNvSpPr>
          <p:nvPr>
            <p:ph type="body" idx="1"/>
          </p:nvPr>
        </p:nvSpPr>
        <p:spPr>
          <a:xfrm>
            <a:off x="641475" y="4406300"/>
            <a:ext cx="5575050" cy="519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342900" lvl="0" indent="-171450" algn="ctr" rtl="0">
              <a:spcBef>
                <a:spcPts val="0"/>
              </a:spcBef>
              <a:spcAft>
                <a:spcPts val="600"/>
              </a:spcAft>
              <a:buSzPts val="1800"/>
              <a:buNone/>
              <a:defRPr sz="135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41475" y="836000"/>
            <a:ext cx="557505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Roboto"/>
              <a:buNone/>
              <a:defRPr sz="32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Roboto"/>
              <a:buNone/>
              <a:defRPr sz="32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Roboto"/>
              <a:buNone/>
              <a:defRPr sz="32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Roboto"/>
              <a:buNone/>
              <a:defRPr sz="32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Roboto"/>
              <a:buNone/>
              <a:defRPr sz="32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Roboto"/>
              <a:buNone/>
              <a:defRPr sz="32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Roboto"/>
              <a:buNone/>
              <a:defRPr sz="32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Roboto"/>
              <a:buNone/>
              <a:defRPr sz="32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Roboto"/>
              <a:buNone/>
              <a:defRPr sz="32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41475" y="1353947"/>
            <a:ext cx="5575050" cy="303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"/>
              <a:buChar char="●"/>
              <a:defRPr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rtl="0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"/>
              <a:buChar char="○"/>
              <a:defRPr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81000" rtl="0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"/>
              <a:buChar char="■"/>
              <a:defRPr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81000" rtl="0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"/>
              <a:buChar char="●"/>
              <a:defRPr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81000" rtl="0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"/>
              <a:buChar char="○"/>
              <a:defRPr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81000" rtl="0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"/>
              <a:buChar char="■"/>
              <a:defRPr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81000" rtl="0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"/>
              <a:buChar char="●"/>
              <a:defRPr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81000" rtl="0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"/>
              <a:buChar char="○"/>
              <a:defRPr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81000" rtl="0">
              <a:lnSpc>
                <a:spcPct val="120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2400"/>
              <a:buFont typeface="Roboto"/>
              <a:buChar char="■"/>
              <a:defRPr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6360438" y="4749851"/>
            <a:ext cx="411525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buNone/>
              <a:defRPr sz="975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 rtl="0">
              <a:buNone/>
              <a:defRPr sz="975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 rtl="0">
              <a:buNone/>
              <a:defRPr sz="975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 rtl="0">
              <a:buNone/>
              <a:defRPr sz="975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 rtl="0">
              <a:buNone/>
              <a:defRPr sz="975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 rtl="0">
              <a:buNone/>
              <a:defRPr sz="975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 rtl="0">
              <a:buNone/>
              <a:defRPr sz="975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 rtl="0">
              <a:buNone/>
              <a:defRPr sz="975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 rtl="0">
              <a:buNone/>
              <a:defRPr sz="975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/>
        </p:nvSpPr>
        <p:spPr>
          <a:xfrm>
            <a:off x="385762" y="1829387"/>
            <a:ext cx="5100638" cy="1315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r>
              <a:rPr lang="en-US" sz="3375" b="1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Influence In, And Through, The Home And Family</a:t>
            </a:r>
          </a:p>
          <a:p>
            <a:r>
              <a:rPr lang="en-US" sz="18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Deuteronomy 6:1-15</a:t>
            </a:r>
            <a:endParaRPr sz="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/>
        </p:nvSpPr>
        <p:spPr>
          <a:xfrm>
            <a:off x="385762" y="959077"/>
            <a:ext cx="5060881" cy="40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r>
              <a:rPr lang="en" sz="2625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The Role Of Parents</a:t>
            </a:r>
            <a:endParaRPr sz="525" dirty="0">
              <a:solidFill>
                <a:schemeClr val="tx1"/>
              </a:solidFill>
            </a:endParaRPr>
          </a:p>
        </p:txBody>
      </p:sp>
      <p:sp>
        <p:nvSpPr>
          <p:cNvPr id="52" name="Google Shape;52;p12"/>
          <p:cNvSpPr txBox="1"/>
          <p:nvPr/>
        </p:nvSpPr>
        <p:spPr>
          <a:xfrm>
            <a:off x="385764" y="1519039"/>
            <a:ext cx="6086474" cy="2995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95250" lvl="1">
              <a:spcBef>
                <a:spcPts val="450"/>
              </a:spcBef>
              <a:buClr>
                <a:schemeClr val="dk1"/>
              </a:buClr>
              <a:buSzPts val="1200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The need to present a unified front!</a:t>
            </a:r>
            <a:br>
              <a:rPr lang="en-US" sz="24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</a:br>
            <a:r>
              <a:rPr lang="en-US" sz="20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(1 Corinthians 1:10; When should “parenting” be discussed?)</a:t>
            </a:r>
          </a:p>
          <a:p>
            <a:pPr marL="95250" lvl="1">
              <a:spcBef>
                <a:spcPts val="450"/>
              </a:spcBef>
              <a:buClr>
                <a:schemeClr val="dk1"/>
              </a:buClr>
              <a:buSzPts val="1200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The call for consistency! </a:t>
            </a: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(Ephesians 6:4)</a:t>
            </a:r>
            <a:endParaRPr lang="en-US" sz="2100" dirty="0">
              <a:solidFill>
                <a:schemeClr val="tx1"/>
              </a:solidFill>
              <a:latin typeface="Roboto"/>
              <a:ea typeface="Roboto"/>
              <a:sym typeface="Roboto"/>
            </a:endParaRPr>
          </a:p>
          <a:p>
            <a:pPr marL="95250" lvl="1">
              <a:spcBef>
                <a:spcPts val="450"/>
              </a:spcBef>
              <a:buClr>
                <a:schemeClr val="dk1"/>
              </a:buClr>
              <a:buSzPts val="1200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Establish priorities ahead of time.</a:t>
            </a:r>
            <a:br>
              <a:rPr lang="en-US" sz="24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</a:b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(Matthew 6:33)</a:t>
            </a:r>
          </a:p>
          <a:p>
            <a:pPr marL="95250" lvl="1">
              <a:spcBef>
                <a:spcPts val="450"/>
              </a:spcBef>
              <a:buClr>
                <a:schemeClr val="dk1"/>
              </a:buClr>
              <a:buSzPts val="1200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Make an investment in their spiritual future as much as their academic</a:t>
            </a:r>
            <a:r>
              <a:rPr lang="en-US" sz="21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!</a:t>
            </a:r>
          </a:p>
        </p:txBody>
      </p:sp>
      <p:cxnSp>
        <p:nvCxnSpPr>
          <p:cNvPr id="58" name="Google Shape;58;p12"/>
          <p:cNvCxnSpPr/>
          <p:nvPr/>
        </p:nvCxnSpPr>
        <p:spPr>
          <a:xfrm>
            <a:off x="385763" y="1441036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2"/>
          <p:cNvCxnSpPr/>
          <p:nvPr/>
        </p:nvCxnSpPr>
        <p:spPr>
          <a:xfrm>
            <a:off x="385763" y="4640406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01251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/>
        </p:nvSpPr>
        <p:spPr>
          <a:xfrm>
            <a:off x="385763" y="1025129"/>
            <a:ext cx="4726575" cy="40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r>
              <a:rPr lang="en" sz="2625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The Influence Of Children</a:t>
            </a:r>
            <a:endParaRPr sz="525" dirty="0">
              <a:solidFill>
                <a:schemeClr val="tx1"/>
              </a:solidFill>
            </a:endParaRPr>
          </a:p>
        </p:txBody>
      </p:sp>
      <p:sp>
        <p:nvSpPr>
          <p:cNvPr id="52" name="Google Shape;52;p12"/>
          <p:cNvSpPr txBox="1"/>
          <p:nvPr/>
        </p:nvSpPr>
        <p:spPr>
          <a:xfrm>
            <a:off x="385762" y="1600465"/>
            <a:ext cx="6333091" cy="3308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90500" lvl="1" indent="-95250">
              <a:spcBef>
                <a:spcPts val="450"/>
              </a:spcBef>
              <a:spcAft>
                <a:spcPts val="20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Be an example of those who believe.</a:t>
            </a:r>
            <a:br>
              <a:rPr lang="en-US" sz="24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(1 Timothy 4:12)</a:t>
            </a:r>
          </a:p>
          <a:p>
            <a:pPr marL="190500" lvl="1" indent="-95250">
              <a:spcBef>
                <a:spcPts val="450"/>
              </a:spcBef>
              <a:spcAft>
                <a:spcPts val="20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Establish your own faith. </a:t>
            </a: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(John 4:42; 2 Timothy 1:6)</a:t>
            </a:r>
            <a:endParaRPr lang="en-US" sz="24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190500" lvl="1" indent="-95250">
              <a:spcBef>
                <a:spcPts val="450"/>
              </a:spcBef>
              <a:spcAft>
                <a:spcPts val="20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Continue building on your faith.</a:t>
            </a:r>
            <a:br>
              <a:rPr lang="en-US" sz="24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(2 Timothy 3:14-17)</a:t>
            </a:r>
            <a:endParaRPr lang="en-US" sz="24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190500" lvl="1" indent="-95250">
              <a:spcBef>
                <a:spcPts val="450"/>
              </a:spcBef>
              <a:spcAft>
                <a:spcPts val="20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Be faithful even if your parents aren’t.</a:t>
            </a:r>
          </a:p>
          <a:p>
            <a:pPr marL="190500" lvl="1" indent="-95250">
              <a:spcBef>
                <a:spcPts val="450"/>
              </a:spcBef>
              <a:spcAft>
                <a:spcPts val="20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Shine your light to your family.</a:t>
            </a:r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(Philippians 2:12)</a:t>
            </a:r>
            <a:endParaRPr lang="en-US" sz="2400" dirty="0">
              <a:solidFill>
                <a:schemeClr val="tx1"/>
              </a:solidFill>
              <a:latin typeface="Roboto"/>
              <a:ea typeface="Roboto"/>
              <a:sym typeface="Roboto"/>
            </a:endParaRPr>
          </a:p>
          <a:p>
            <a:pPr marL="190500" lvl="1" indent="-95250">
              <a:spcBef>
                <a:spcPts val="450"/>
              </a:spcBef>
              <a:spcAft>
                <a:spcPts val="20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No greater joy!</a:t>
            </a:r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(3 John 4)</a:t>
            </a:r>
          </a:p>
        </p:txBody>
      </p:sp>
      <p:cxnSp>
        <p:nvCxnSpPr>
          <p:cNvPr id="58" name="Google Shape;58;p12"/>
          <p:cNvCxnSpPr/>
          <p:nvPr/>
        </p:nvCxnSpPr>
        <p:spPr>
          <a:xfrm>
            <a:off x="385763" y="1441036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2"/>
          <p:cNvCxnSpPr/>
          <p:nvPr/>
        </p:nvCxnSpPr>
        <p:spPr>
          <a:xfrm>
            <a:off x="385763" y="5131907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6098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/>
        </p:nvSpPr>
        <p:spPr>
          <a:xfrm>
            <a:off x="385761" y="1025129"/>
            <a:ext cx="5986685" cy="40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r>
              <a:rPr lang="en" sz="2625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What Destroys The H</a:t>
            </a:r>
            <a:r>
              <a:rPr lang="en-US" sz="2625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o</a:t>
            </a:r>
            <a:r>
              <a:rPr lang="en" sz="2625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me And Influence</a:t>
            </a:r>
            <a:endParaRPr sz="525" dirty="0">
              <a:solidFill>
                <a:schemeClr val="tx1"/>
              </a:solidFill>
            </a:endParaRPr>
          </a:p>
        </p:txBody>
      </p:sp>
      <p:sp>
        <p:nvSpPr>
          <p:cNvPr id="52" name="Google Shape;52;p12"/>
          <p:cNvSpPr txBox="1"/>
          <p:nvPr/>
        </p:nvSpPr>
        <p:spPr>
          <a:xfrm>
            <a:off x="385762" y="1600465"/>
            <a:ext cx="6333091" cy="2581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90500" lvl="1" indent="-95250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Selfishness </a:t>
            </a:r>
            <a:r>
              <a:rPr lang="en-US" sz="20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(James 3:14-16; 4:1-3)</a:t>
            </a:r>
          </a:p>
          <a:p>
            <a:pPr marL="190500" lvl="1" indent="-95250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Carnality </a:t>
            </a:r>
            <a:r>
              <a:rPr lang="en-US" sz="20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(Galatians 5:19ff)</a:t>
            </a:r>
          </a:p>
          <a:p>
            <a:pPr marL="190500" lvl="1" indent="-95250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Greed </a:t>
            </a:r>
            <a:r>
              <a:rPr lang="en-US" sz="20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(Colossians 3:5; Luke 12:15)</a:t>
            </a:r>
          </a:p>
          <a:p>
            <a:pPr marL="190500" lvl="1" indent="-95250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Lack of </a:t>
            </a:r>
            <a:r>
              <a:rPr lang="en-US" sz="2800" b="1" i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(agape)</a:t>
            </a:r>
            <a:r>
              <a:rPr lang="en-US" sz="28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 love </a:t>
            </a:r>
            <a:r>
              <a:rPr lang="en-US" sz="20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(1 Corinthians 13:4-7)</a:t>
            </a:r>
            <a:endParaRPr lang="en-US" sz="2800" dirty="0">
              <a:solidFill>
                <a:schemeClr val="tx1"/>
              </a:solidFill>
              <a:latin typeface="Roboto"/>
              <a:ea typeface="Roboto"/>
              <a:sym typeface="Roboto"/>
            </a:endParaRPr>
          </a:p>
        </p:txBody>
      </p:sp>
      <p:cxnSp>
        <p:nvCxnSpPr>
          <p:cNvPr id="58" name="Google Shape;58;p12"/>
          <p:cNvCxnSpPr/>
          <p:nvPr/>
        </p:nvCxnSpPr>
        <p:spPr>
          <a:xfrm>
            <a:off x="385763" y="1441036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2"/>
          <p:cNvCxnSpPr/>
          <p:nvPr/>
        </p:nvCxnSpPr>
        <p:spPr>
          <a:xfrm>
            <a:off x="385763" y="4242355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67142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/>
        </p:nvSpPr>
        <p:spPr>
          <a:xfrm>
            <a:off x="385762" y="394178"/>
            <a:ext cx="5865950" cy="807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r>
              <a:rPr lang="en" sz="2625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What Re-Establishes The Influence Of The H</a:t>
            </a:r>
            <a:r>
              <a:rPr lang="en-US" sz="2625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o</a:t>
            </a:r>
            <a:r>
              <a:rPr lang="en" sz="2625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me?</a:t>
            </a:r>
            <a:endParaRPr sz="525" dirty="0">
              <a:solidFill>
                <a:schemeClr val="tx1"/>
              </a:solidFill>
            </a:endParaRPr>
          </a:p>
        </p:txBody>
      </p:sp>
      <p:sp>
        <p:nvSpPr>
          <p:cNvPr id="52" name="Google Shape;52;p12"/>
          <p:cNvSpPr txBox="1"/>
          <p:nvPr/>
        </p:nvSpPr>
        <p:spPr>
          <a:xfrm>
            <a:off x="385762" y="1600465"/>
            <a:ext cx="6333091" cy="2581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90500" lvl="1" indent="-95250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Refocus on the spiritual </a:t>
            </a:r>
            <a:r>
              <a:rPr lang="en-US" sz="20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(Colossians 3:1-2)</a:t>
            </a:r>
            <a:endParaRPr lang="en-US" sz="2800" dirty="0">
              <a:solidFill>
                <a:schemeClr val="tx1"/>
              </a:solidFill>
              <a:latin typeface="Roboto"/>
              <a:ea typeface="Roboto"/>
              <a:sym typeface="Roboto"/>
            </a:endParaRPr>
          </a:p>
          <a:p>
            <a:pPr marL="190500" lvl="1" indent="-95250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Fulfill our roles </a:t>
            </a:r>
            <a:r>
              <a:rPr lang="en-US" sz="20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(Luke 17:10)</a:t>
            </a:r>
          </a:p>
          <a:p>
            <a:pPr marL="190500" lvl="1" indent="-95250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Subjection to God’s word </a:t>
            </a:r>
            <a:r>
              <a:rPr lang="en-US" sz="20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(James 1:19-21)</a:t>
            </a:r>
            <a:endParaRPr lang="en-US" sz="2800" dirty="0">
              <a:solidFill>
                <a:schemeClr val="tx1"/>
              </a:solidFill>
              <a:latin typeface="Roboto"/>
              <a:ea typeface="Roboto"/>
              <a:sym typeface="Roboto"/>
            </a:endParaRPr>
          </a:p>
          <a:p>
            <a:pPr marL="190500" lvl="1" indent="-95250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Repentance </a:t>
            </a:r>
            <a:r>
              <a:rPr lang="en-US" sz="20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(2 Corinthians 7:10-11)</a:t>
            </a:r>
            <a:endParaRPr lang="en-US" sz="2800" dirty="0">
              <a:solidFill>
                <a:schemeClr val="tx1"/>
              </a:solidFill>
              <a:latin typeface="Roboto"/>
              <a:ea typeface="Roboto"/>
              <a:sym typeface="Roboto"/>
            </a:endParaRPr>
          </a:p>
        </p:txBody>
      </p:sp>
      <p:cxnSp>
        <p:nvCxnSpPr>
          <p:cNvPr id="58" name="Google Shape;58;p12"/>
          <p:cNvCxnSpPr/>
          <p:nvPr/>
        </p:nvCxnSpPr>
        <p:spPr>
          <a:xfrm>
            <a:off x="385763" y="1441036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2"/>
          <p:cNvCxnSpPr/>
          <p:nvPr/>
        </p:nvCxnSpPr>
        <p:spPr>
          <a:xfrm>
            <a:off x="385763" y="4242355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966858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/>
        </p:nvSpPr>
        <p:spPr>
          <a:xfrm>
            <a:off x="385762" y="151465"/>
            <a:ext cx="4726575" cy="40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r>
              <a:rPr lang="en" sz="2625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Focus On The Home</a:t>
            </a:r>
            <a:endParaRPr sz="525" dirty="0">
              <a:solidFill>
                <a:schemeClr val="tx1"/>
              </a:solidFill>
            </a:endParaRPr>
          </a:p>
        </p:txBody>
      </p:sp>
      <p:sp>
        <p:nvSpPr>
          <p:cNvPr id="52" name="Google Shape;52;p12"/>
          <p:cNvSpPr txBox="1"/>
          <p:nvPr/>
        </p:nvSpPr>
        <p:spPr>
          <a:xfrm>
            <a:off x="307794" y="1052764"/>
            <a:ext cx="6472238" cy="1679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95250" lvl="1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>
                <a:schemeClr val="dk1"/>
              </a:buClr>
              <a:buSzPts val="1200"/>
            </a:pPr>
            <a:r>
              <a:rPr lang="en-US" sz="2800" i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“</a:t>
            </a:r>
            <a:r>
              <a:rPr lang="en-US" sz="2800" b="1" i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The curse of the Lord is on the house of the wicked, but He blesses the dwelling of the righteous</a:t>
            </a:r>
            <a:r>
              <a:rPr lang="en-US" sz="2800" i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.”</a:t>
            </a:r>
            <a:r>
              <a:rPr lang="en-US" sz="28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(Proverbs 3:33)</a:t>
            </a:r>
            <a:endParaRPr lang="en-US" sz="2400" b="1" i="1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58" name="Google Shape;58;p12"/>
          <p:cNvCxnSpPr/>
          <p:nvPr/>
        </p:nvCxnSpPr>
        <p:spPr>
          <a:xfrm>
            <a:off x="385761" y="698915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2"/>
          <p:cNvCxnSpPr/>
          <p:nvPr/>
        </p:nvCxnSpPr>
        <p:spPr>
          <a:xfrm>
            <a:off x="385761" y="4825450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851546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/>
        </p:nvSpPr>
        <p:spPr>
          <a:xfrm>
            <a:off x="385762" y="151465"/>
            <a:ext cx="4726575" cy="40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r>
              <a:rPr lang="en" sz="2625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Origin Of The Family</a:t>
            </a:r>
            <a:endParaRPr sz="525" dirty="0">
              <a:solidFill>
                <a:schemeClr val="tx1"/>
              </a:solidFill>
            </a:endParaRPr>
          </a:p>
        </p:txBody>
      </p:sp>
      <p:sp>
        <p:nvSpPr>
          <p:cNvPr id="52" name="Google Shape;52;p12"/>
          <p:cNvSpPr txBox="1"/>
          <p:nvPr/>
        </p:nvSpPr>
        <p:spPr>
          <a:xfrm>
            <a:off x="248097" y="706003"/>
            <a:ext cx="6539022" cy="4087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95250" lvl="1">
              <a:lnSpc>
                <a:spcPct val="120000"/>
              </a:lnSpc>
              <a:spcBef>
                <a:spcPts val="450"/>
              </a:spcBef>
              <a:buClr>
                <a:schemeClr val="dk1"/>
              </a:buClr>
              <a:buSzPts val="1200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In the beginning … </a:t>
            </a: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(Genesis 2:24)</a:t>
            </a:r>
          </a:p>
          <a:p>
            <a:pPr marL="95250" lvl="1">
              <a:lnSpc>
                <a:spcPct val="120000"/>
              </a:lnSpc>
              <a:spcBef>
                <a:spcPts val="450"/>
              </a:spcBef>
              <a:buClr>
                <a:schemeClr val="dk1"/>
              </a:buClr>
              <a:buSzPts val="1200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God’s plans are perfect! </a:t>
            </a: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(Home, church, government) </a:t>
            </a:r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So why so many problems in each of them?</a:t>
            </a:r>
          </a:p>
          <a:p>
            <a:pPr marL="95250" lvl="1">
              <a:lnSpc>
                <a:spcPct val="120000"/>
              </a:lnSpc>
              <a:spcBef>
                <a:spcPts val="450"/>
              </a:spcBef>
              <a:buClr>
                <a:schemeClr val="dk1"/>
              </a:buClr>
              <a:buSzPts val="1200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One man … One woman … for life! </a:t>
            </a: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(Genesis 2:24-26; Matthew 19:4-9)</a:t>
            </a:r>
            <a:endParaRPr lang="en-US" sz="2100" dirty="0">
              <a:solidFill>
                <a:schemeClr val="tx1"/>
              </a:solidFill>
              <a:latin typeface="Roboto"/>
              <a:ea typeface="Roboto"/>
              <a:sym typeface="Roboto"/>
            </a:endParaRPr>
          </a:p>
          <a:p>
            <a:pPr marL="95250" lvl="1">
              <a:lnSpc>
                <a:spcPct val="120000"/>
              </a:lnSpc>
              <a:spcBef>
                <a:spcPts val="450"/>
              </a:spcBef>
              <a:buClr>
                <a:schemeClr val="dk1"/>
              </a:buClr>
              <a:buSzPts val="1200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God is to be at the center of the home</a:t>
            </a:r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.</a:t>
            </a:r>
            <a:br>
              <a:rPr lang="en-US" sz="24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</a:b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(1 Corinthians 7:35; 11:3; Matthew 10:32-39)</a:t>
            </a:r>
          </a:p>
          <a:p>
            <a:pPr marL="95250" lvl="1">
              <a:lnSpc>
                <a:spcPct val="120000"/>
              </a:lnSpc>
              <a:spcBef>
                <a:spcPts val="450"/>
              </a:spcBef>
              <a:buClr>
                <a:schemeClr val="dk1"/>
              </a:buClr>
              <a:buSzPts val="1200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Each generation is responsible for seeking God and His will</a:t>
            </a:r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. </a:t>
            </a: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(Acts 17:27; cf. Jeremiah 29:13)</a:t>
            </a:r>
          </a:p>
        </p:txBody>
      </p:sp>
      <p:cxnSp>
        <p:nvCxnSpPr>
          <p:cNvPr id="58" name="Google Shape;58;p12"/>
          <p:cNvCxnSpPr/>
          <p:nvPr/>
        </p:nvCxnSpPr>
        <p:spPr>
          <a:xfrm>
            <a:off x="385761" y="698915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2"/>
          <p:cNvCxnSpPr/>
          <p:nvPr/>
        </p:nvCxnSpPr>
        <p:spPr>
          <a:xfrm>
            <a:off x="578642" y="4878459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91403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/>
        </p:nvSpPr>
        <p:spPr>
          <a:xfrm>
            <a:off x="385762" y="151465"/>
            <a:ext cx="4726575" cy="40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r>
              <a:rPr lang="en" sz="2625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Focus On The Home</a:t>
            </a:r>
            <a:endParaRPr sz="525" dirty="0">
              <a:solidFill>
                <a:schemeClr val="tx1"/>
              </a:solidFill>
            </a:endParaRPr>
          </a:p>
        </p:txBody>
      </p:sp>
      <p:sp>
        <p:nvSpPr>
          <p:cNvPr id="52" name="Google Shape;52;p12"/>
          <p:cNvSpPr txBox="1"/>
          <p:nvPr/>
        </p:nvSpPr>
        <p:spPr>
          <a:xfrm>
            <a:off x="321969" y="767923"/>
            <a:ext cx="6472238" cy="3958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95250" lvl="1">
              <a:spcBef>
                <a:spcPts val="450"/>
              </a:spcBef>
              <a:buClr>
                <a:schemeClr val="dk1"/>
              </a:buClr>
              <a:buSzPts val="1200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What is seen? </a:t>
            </a:r>
            <a:r>
              <a:rPr lang="en-US" sz="22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Is it a</a:t>
            </a:r>
            <a:r>
              <a:rPr lang="en-US" sz="22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 “</a:t>
            </a:r>
            <a:r>
              <a:rPr lang="en-US" sz="22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refuge</a:t>
            </a:r>
            <a:r>
              <a:rPr lang="en-US" sz="22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” </a:t>
            </a:r>
            <a:r>
              <a:rPr lang="en-US" sz="22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or place of safety? </a:t>
            </a:r>
            <a:endParaRPr lang="en-US" sz="2200" dirty="0">
              <a:solidFill>
                <a:schemeClr val="tx1"/>
              </a:solidFill>
              <a:latin typeface="Roboto"/>
              <a:ea typeface="Roboto"/>
              <a:sym typeface="Roboto"/>
            </a:endParaRPr>
          </a:p>
          <a:p>
            <a:pPr marL="95250" lvl="1">
              <a:spcBef>
                <a:spcPts val="450"/>
              </a:spcBef>
              <a:buClr>
                <a:schemeClr val="dk1"/>
              </a:buClr>
              <a:buSzPts val="1200"/>
            </a:pPr>
            <a:r>
              <a:rPr lang="en-US" sz="2400" b="1" dirty="0">
                <a:solidFill>
                  <a:schemeClr val="tx1"/>
                </a:solidFill>
              </a:rPr>
              <a:t>What’s important: what is our home used for</a:t>
            </a:r>
            <a:r>
              <a:rPr lang="en-US" sz="2400" dirty="0">
                <a:solidFill>
                  <a:schemeClr val="tx1"/>
                </a:solidFill>
              </a:rPr>
              <a:t>? </a:t>
            </a:r>
            <a:r>
              <a:rPr lang="en-US" sz="2400" b="1" dirty="0">
                <a:solidFill>
                  <a:schemeClr val="tx1"/>
                </a:solidFill>
              </a:rPr>
              <a:t>Hospitality</a:t>
            </a:r>
            <a:r>
              <a:rPr lang="en-US" sz="2400" dirty="0">
                <a:solidFill>
                  <a:schemeClr val="tx1"/>
                </a:solidFill>
              </a:rPr>
              <a:t>? Teaching the Bible?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(Acts 2:46; 12:12)</a:t>
            </a:r>
          </a:p>
          <a:p>
            <a:pPr marL="95250" lvl="1">
              <a:lnSpc>
                <a:spcPct val="120000"/>
              </a:lnSpc>
              <a:spcBef>
                <a:spcPts val="450"/>
              </a:spcBef>
              <a:buClr>
                <a:schemeClr val="dk1"/>
              </a:buClr>
              <a:buSzPts val="1200"/>
            </a:pPr>
            <a:r>
              <a:rPr lang="en-US" sz="2400" b="1" dirty="0">
                <a:solidFill>
                  <a:schemeClr val="tx1"/>
                </a:solidFill>
              </a:rPr>
              <a:t>Who/what do we allow into our homes?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(1 Corinthians 6:9-11; Ephesians 4:29)</a:t>
            </a:r>
          </a:p>
          <a:p>
            <a:pPr marL="95250" lvl="1">
              <a:spcBef>
                <a:spcPts val="450"/>
              </a:spcBef>
              <a:buClr>
                <a:schemeClr val="dk1"/>
              </a:buClr>
              <a:buSzPts val="1200"/>
            </a:pPr>
            <a:r>
              <a:rPr lang="en-US" sz="2400" b="1" dirty="0">
                <a:solidFill>
                  <a:schemeClr val="tx1"/>
                </a:solidFill>
              </a:rPr>
              <a:t>Is the home the most neglected</a:t>
            </a:r>
            <a:r>
              <a:rPr lang="en-US" sz="2400" dirty="0">
                <a:solidFill>
                  <a:schemeClr val="tx1"/>
                </a:solidFill>
              </a:rPr>
              <a:t> “</a:t>
            </a:r>
            <a:r>
              <a:rPr lang="en-US" sz="2400" b="1" dirty="0">
                <a:solidFill>
                  <a:schemeClr val="tx1"/>
                </a:solidFill>
              </a:rPr>
              <a:t>mission field</a:t>
            </a:r>
            <a:r>
              <a:rPr lang="en-US" sz="2400" dirty="0">
                <a:solidFill>
                  <a:schemeClr val="tx1"/>
                </a:solidFill>
              </a:rPr>
              <a:t>” </a:t>
            </a:r>
            <a:r>
              <a:rPr lang="en-US" sz="2400" b="1" dirty="0">
                <a:solidFill>
                  <a:schemeClr val="tx1"/>
                </a:solidFill>
              </a:rPr>
              <a:t>in the world?</a:t>
            </a:r>
            <a:endParaRPr lang="en-US" sz="3200" b="1" dirty="0">
              <a:solidFill>
                <a:schemeClr val="tx1"/>
              </a:solidFill>
            </a:endParaRPr>
          </a:p>
          <a:p>
            <a:pPr marL="95250" lvl="1">
              <a:spcBef>
                <a:spcPts val="450"/>
              </a:spcBef>
              <a:buClr>
                <a:schemeClr val="dk1"/>
              </a:buClr>
              <a:buSzPts val="1200"/>
            </a:pPr>
            <a:r>
              <a:rPr lang="en-US" sz="2400" b="1" dirty="0">
                <a:solidFill>
                  <a:schemeClr val="tx1"/>
                </a:solidFill>
              </a:rPr>
              <a:t>If change is needed, we must begin in the home</a:t>
            </a:r>
            <a:r>
              <a:rPr lang="en-US" sz="2400" dirty="0">
                <a:solidFill>
                  <a:schemeClr val="tx1"/>
                </a:solidFill>
              </a:rPr>
              <a:t>! </a:t>
            </a:r>
            <a:r>
              <a:rPr lang="en-US" sz="2400" b="1" dirty="0">
                <a:solidFill>
                  <a:schemeClr val="tx1"/>
                </a:solidFill>
              </a:rPr>
              <a:t>It is where we’re to learn to shine!</a:t>
            </a:r>
          </a:p>
        </p:txBody>
      </p:sp>
      <p:cxnSp>
        <p:nvCxnSpPr>
          <p:cNvPr id="58" name="Google Shape;58;p12"/>
          <p:cNvCxnSpPr/>
          <p:nvPr/>
        </p:nvCxnSpPr>
        <p:spPr>
          <a:xfrm>
            <a:off x="385761" y="698915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2"/>
          <p:cNvCxnSpPr/>
          <p:nvPr/>
        </p:nvCxnSpPr>
        <p:spPr>
          <a:xfrm>
            <a:off x="385761" y="4825450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/>
        </p:nvSpPr>
        <p:spPr>
          <a:xfrm>
            <a:off x="385762" y="176990"/>
            <a:ext cx="4726575" cy="40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r>
              <a:rPr lang="en" sz="2625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Focus On The Family</a:t>
            </a:r>
            <a:endParaRPr sz="525" dirty="0">
              <a:solidFill>
                <a:schemeClr val="tx1"/>
              </a:solidFill>
            </a:endParaRPr>
          </a:p>
        </p:txBody>
      </p:sp>
      <p:sp>
        <p:nvSpPr>
          <p:cNvPr id="52" name="Google Shape;52;p12"/>
          <p:cNvSpPr txBox="1"/>
          <p:nvPr/>
        </p:nvSpPr>
        <p:spPr>
          <a:xfrm>
            <a:off x="385764" y="1074875"/>
            <a:ext cx="6086474" cy="248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95250" lvl="1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>
                <a:schemeClr val="dk1"/>
              </a:buClr>
              <a:buSzPts val="1200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Prosperity depends on the family being what God intended: </a:t>
            </a: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(Deuteronomy 6:1-15)</a:t>
            </a:r>
          </a:p>
          <a:p>
            <a:pPr marL="352425" lvl="1" indent="-257175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Generational change and impact</a:t>
            </a:r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. </a:t>
            </a:r>
            <a:br>
              <a:rPr lang="en-US" sz="24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</a:b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(Note verses 1-3; Psalms 78:4; 145:4; )</a:t>
            </a:r>
          </a:p>
          <a:p>
            <a:pPr marL="352425" lvl="1" indent="-257175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Is it happening again? </a:t>
            </a: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(Judges 2:10)</a:t>
            </a:r>
          </a:p>
        </p:txBody>
      </p:sp>
      <p:cxnSp>
        <p:nvCxnSpPr>
          <p:cNvPr id="58" name="Google Shape;58;p12"/>
          <p:cNvCxnSpPr/>
          <p:nvPr/>
        </p:nvCxnSpPr>
        <p:spPr>
          <a:xfrm>
            <a:off x="448710" y="844688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2"/>
          <p:cNvCxnSpPr/>
          <p:nvPr/>
        </p:nvCxnSpPr>
        <p:spPr>
          <a:xfrm>
            <a:off x="279746" y="4719434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704028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/>
        </p:nvSpPr>
        <p:spPr>
          <a:xfrm>
            <a:off x="385762" y="145283"/>
            <a:ext cx="4726575" cy="40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r>
              <a:rPr lang="en" sz="2625" b="1" dirty="0">
                <a:solidFill>
                  <a:schemeClr val="dk1"/>
                </a:solidFill>
                <a:latin typeface="Roboto"/>
                <a:ea typeface="Roboto"/>
                <a:sym typeface="Roboto"/>
              </a:rPr>
              <a:t>Honoring Our Marriage</a:t>
            </a:r>
            <a:endParaRPr sz="525" dirty="0">
              <a:solidFill>
                <a:schemeClr val="dk1"/>
              </a:solidFill>
            </a:endParaRPr>
          </a:p>
        </p:txBody>
      </p:sp>
      <p:sp>
        <p:nvSpPr>
          <p:cNvPr id="52" name="Google Shape;52;p12"/>
          <p:cNvSpPr txBox="1"/>
          <p:nvPr/>
        </p:nvSpPr>
        <p:spPr>
          <a:xfrm>
            <a:off x="385760" y="986901"/>
            <a:ext cx="6346343" cy="2250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95250" lvl="1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>
                <a:schemeClr val="dk1"/>
              </a:buClr>
              <a:buSzPts val="1200"/>
            </a:pPr>
            <a:r>
              <a:rPr lang="en-US" sz="2400" b="1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influences of vows that have been kept. </a:t>
            </a:r>
            <a:r>
              <a:rPr lang="en-US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(Psalms 50:14; 61:5-8; 116:14; Ecclesiastes 5:4)</a:t>
            </a:r>
          </a:p>
          <a:p>
            <a:pPr marL="95250" lvl="1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>
                <a:schemeClr val="dk1"/>
              </a:buClr>
              <a:buSzPts val="1200"/>
            </a:pPr>
            <a:r>
              <a:rPr lang="en-US" sz="2400" b="1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Honoring the family unit – and assigned roles – as God intended it! </a:t>
            </a:r>
            <a:r>
              <a:rPr lang="en-US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(Titus 2:3-8; Ephesians 5:22-33;</a:t>
            </a:r>
            <a:br>
              <a:rPr lang="en-US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1 Peter 3:1-6)</a:t>
            </a:r>
            <a:endParaRPr lang="en-US" sz="2000" dirty="0">
              <a:solidFill>
                <a:schemeClr val="dk1"/>
              </a:solidFill>
              <a:latin typeface="Roboto"/>
              <a:ea typeface="Roboto"/>
              <a:sym typeface="Roboto"/>
            </a:endParaRPr>
          </a:p>
        </p:txBody>
      </p:sp>
      <p:cxnSp>
        <p:nvCxnSpPr>
          <p:cNvPr id="58" name="Google Shape;58;p12"/>
          <p:cNvCxnSpPr/>
          <p:nvPr/>
        </p:nvCxnSpPr>
        <p:spPr>
          <a:xfrm>
            <a:off x="385761" y="685662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2"/>
          <p:cNvCxnSpPr/>
          <p:nvPr/>
        </p:nvCxnSpPr>
        <p:spPr>
          <a:xfrm>
            <a:off x="385763" y="4242355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20538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/>
        </p:nvSpPr>
        <p:spPr>
          <a:xfrm>
            <a:off x="385762" y="175985"/>
            <a:ext cx="5249494" cy="40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r>
              <a:rPr lang="en" sz="2625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The Role Of Fathers And Husbands</a:t>
            </a:r>
            <a:endParaRPr sz="525" dirty="0">
              <a:solidFill>
                <a:schemeClr val="tx1"/>
              </a:solidFill>
            </a:endParaRPr>
          </a:p>
        </p:txBody>
      </p:sp>
      <p:sp>
        <p:nvSpPr>
          <p:cNvPr id="52" name="Google Shape;52;p12"/>
          <p:cNvSpPr txBox="1"/>
          <p:nvPr/>
        </p:nvSpPr>
        <p:spPr>
          <a:xfrm>
            <a:off x="184294" y="848131"/>
            <a:ext cx="6472237" cy="317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90500" lvl="1" indent="-9525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What if we don’t do our duty?</a:t>
            </a:r>
          </a:p>
          <a:p>
            <a:pPr marL="427435" lvl="1" indent="-9525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Don’t be a stumbling block! </a:t>
            </a: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(Luke 17:1-2)</a:t>
            </a:r>
          </a:p>
          <a:p>
            <a:pPr marL="190500" lvl="1" indent="-9525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As husbands</a:t>
            </a:r>
          </a:p>
          <a:p>
            <a:pPr marL="427435" lvl="1" indent="-9525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Sacrificial/Servant leadership </a:t>
            </a: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(Ephesians 5:25-30; 1 Kings 12:7)</a:t>
            </a:r>
          </a:p>
          <a:p>
            <a:pPr marL="427435" lvl="1" indent="-9525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“</a:t>
            </a:r>
            <a:r>
              <a:rPr lang="en-US" sz="21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Understanding</a:t>
            </a:r>
            <a:r>
              <a:rPr lang="en-US" sz="2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” </a:t>
            </a:r>
            <a:r>
              <a:rPr lang="en-US" sz="21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leadership </a:t>
            </a: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(1 Peter 3:7; Luke 2:49-52)</a:t>
            </a:r>
          </a:p>
          <a:p>
            <a:pPr marL="427435" lvl="1" indent="-9525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Humble leadership </a:t>
            </a: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(1 Peter 5:2-3)</a:t>
            </a:r>
          </a:p>
          <a:p>
            <a:pPr marL="427435" lvl="1" indent="-9525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Selfless decision making </a:t>
            </a: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(Philippians 2:3-5)</a:t>
            </a:r>
            <a:endParaRPr lang="en-US" sz="2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27435" lvl="1" indent="-9525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A great responsibility!</a:t>
            </a:r>
          </a:p>
        </p:txBody>
      </p:sp>
      <p:cxnSp>
        <p:nvCxnSpPr>
          <p:cNvPr id="58" name="Google Shape;58;p12"/>
          <p:cNvCxnSpPr/>
          <p:nvPr/>
        </p:nvCxnSpPr>
        <p:spPr>
          <a:xfrm>
            <a:off x="385762" y="616248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2"/>
          <p:cNvCxnSpPr/>
          <p:nvPr/>
        </p:nvCxnSpPr>
        <p:spPr>
          <a:xfrm>
            <a:off x="385762" y="4745937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4265353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/>
        </p:nvSpPr>
        <p:spPr>
          <a:xfrm>
            <a:off x="385763" y="216955"/>
            <a:ext cx="5249493" cy="40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r>
              <a:rPr lang="en" sz="2625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The Role Of Fathers And Husbands</a:t>
            </a:r>
            <a:endParaRPr sz="525" dirty="0">
              <a:solidFill>
                <a:schemeClr val="tx1"/>
              </a:solidFill>
            </a:endParaRPr>
          </a:p>
        </p:txBody>
      </p:sp>
      <p:sp>
        <p:nvSpPr>
          <p:cNvPr id="52" name="Google Shape;52;p12"/>
          <p:cNvSpPr txBox="1"/>
          <p:nvPr/>
        </p:nvSpPr>
        <p:spPr>
          <a:xfrm>
            <a:off x="276448" y="901144"/>
            <a:ext cx="6418522" cy="3182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95250">
              <a:spcBef>
                <a:spcPts val="450"/>
              </a:spcBef>
              <a:buClr>
                <a:schemeClr val="dk1"/>
              </a:buClr>
              <a:buSzPts val="1200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As fathers</a:t>
            </a:r>
          </a:p>
          <a:p>
            <a:pPr marL="225425" indent="-95250">
              <a:spcBef>
                <a:spcPts val="45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Diligent and consistent instruction and discipline </a:t>
            </a: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(Ephesians 6:1-4)</a:t>
            </a:r>
          </a:p>
          <a:p>
            <a:pPr marL="225425" indent="-95250">
              <a:spcBef>
                <a:spcPts val="45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Worship</a:t>
            </a:r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 – never to be asked, “</a:t>
            </a: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are we going?</a:t>
            </a:r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” </a:t>
            </a: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(Daniel 3:16)</a:t>
            </a:r>
          </a:p>
          <a:p>
            <a:pPr marL="225425" indent="-95250">
              <a:spcBef>
                <a:spcPts val="45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Ensure God’s word is read every day</a:t>
            </a:r>
            <a:r>
              <a:rPr lang="en-US" sz="24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. </a:t>
            </a: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(Deuteronomy 6:4-9; 1 Timothy 4:6, 13-16)</a:t>
            </a:r>
          </a:p>
          <a:p>
            <a:pPr marL="225425" indent="-95250">
              <a:spcBef>
                <a:spcPts val="45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We can’t abdicate this duty!</a:t>
            </a:r>
          </a:p>
        </p:txBody>
      </p:sp>
      <p:cxnSp>
        <p:nvCxnSpPr>
          <p:cNvPr id="58" name="Google Shape;58;p12"/>
          <p:cNvCxnSpPr/>
          <p:nvPr/>
        </p:nvCxnSpPr>
        <p:spPr>
          <a:xfrm>
            <a:off x="385763" y="765175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2"/>
          <p:cNvCxnSpPr/>
          <p:nvPr/>
        </p:nvCxnSpPr>
        <p:spPr>
          <a:xfrm>
            <a:off x="385762" y="4865207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06036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/>
        </p:nvSpPr>
        <p:spPr>
          <a:xfrm>
            <a:off x="385763" y="129914"/>
            <a:ext cx="5060881" cy="40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r>
              <a:rPr lang="en" sz="2625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The Role Of Wives And Mothers</a:t>
            </a:r>
            <a:endParaRPr sz="525" dirty="0">
              <a:solidFill>
                <a:schemeClr val="tx1"/>
              </a:solidFill>
            </a:endParaRPr>
          </a:p>
        </p:txBody>
      </p:sp>
      <p:sp>
        <p:nvSpPr>
          <p:cNvPr id="52" name="Google Shape;52;p12"/>
          <p:cNvSpPr txBox="1"/>
          <p:nvPr/>
        </p:nvSpPr>
        <p:spPr>
          <a:xfrm>
            <a:off x="385764" y="943472"/>
            <a:ext cx="6086474" cy="3552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95250" lvl="1">
              <a:spcBef>
                <a:spcPts val="450"/>
              </a:spcBef>
              <a:buClr>
                <a:schemeClr val="dk1"/>
              </a:buClr>
              <a:buSzPts val="1200"/>
            </a:pPr>
            <a:r>
              <a:rPr lang="en-US" sz="21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As mothers</a:t>
            </a:r>
          </a:p>
          <a:p>
            <a:pPr marL="344488" indent="-95250">
              <a:spcBef>
                <a:spcPts val="45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The expression</a:t>
            </a:r>
            <a:r>
              <a:rPr lang="en-US" sz="21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 </a:t>
            </a:r>
            <a:r>
              <a:rPr lang="en-US" sz="21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“</a:t>
            </a:r>
            <a:r>
              <a:rPr lang="en-US" sz="21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The hand that rocks the cradle rules the world</a:t>
            </a:r>
            <a:r>
              <a:rPr lang="en-US" sz="21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” indicates the influence that the role is to have.</a:t>
            </a:r>
          </a:p>
          <a:p>
            <a:pPr marL="344488" indent="-95250">
              <a:spcBef>
                <a:spcPts val="45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If not mothers, who? </a:t>
            </a:r>
            <a:r>
              <a:rPr lang="en-US" sz="21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(Our schools, after care programs, camps, recreational pursuits?)</a:t>
            </a:r>
          </a:p>
          <a:p>
            <a:pPr marL="344488" indent="-95250">
              <a:spcBef>
                <a:spcPts val="45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Mothers are to be partners in their children’s spiritual education</a:t>
            </a:r>
            <a:r>
              <a:rPr lang="en-US" sz="21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. </a:t>
            </a: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(Titus 2:4; Ephesians 6:4; </a:t>
            </a:r>
            <a:br>
              <a:rPr lang="en-US" sz="18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</a:b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2 Timothy1:5-6; 3:14-15; cf. Acts 18:26)</a:t>
            </a:r>
            <a:endParaRPr lang="en-US" sz="2100" dirty="0">
              <a:solidFill>
                <a:schemeClr val="tx1"/>
              </a:solidFill>
              <a:latin typeface="Roboto"/>
              <a:ea typeface="Roboto"/>
              <a:sym typeface="Roboto"/>
            </a:endParaRPr>
          </a:p>
          <a:p>
            <a:pPr marL="344488" indent="-95250">
              <a:spcBef>
                <a:spcPts val="45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1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Providers for their families</a:t>
            </a:r>
            <a:r>
              <a:rPr lang="en-US" sz="21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. </a:t>
            </a:r>
            <a:r>
              <a:rPr lang="en-US" sz="1800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(Proverbs 31:27)</a:t>
            </a:r>
            <a:endParaRPr lang="en-US" sz="2100" dirty="0">
              <a:solidFill>
                <a:schemeClr val="tx1"/>
              </a:solidFill>
              <a:latin typeface="Roboto"/>
              <a:ea typeface="Roboto"/>
              <a:sym typeface="Roboto"/>
            </a:endParaRPr>
          </a:p>
        </p:txBody>
      </p:sp>
      <p:cxnSp>
        <p:nvCxnSpPr>
          <p:cNvPr id="58" name="Google Shape;58;p12"/>
          <p:cNvCxnSpPr/>
          <p:nvPr/>
        </p:nvCxnSpPr>
        <p:spPr>
          <a:xfrm>
            <a:off x="385763" y="738671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2"/>
          <p:cNvCxnSpPr/>
          <p:nvPr/>
        </p:nvCxnSpPr>
        <p:spPr>
          <a:xfrm>
            <a:off x="385762" y="4891711"/>
            <a:ext cx="6086475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61689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uiExpand="1" build="p"/>
    </p:bldLst>
  </p:timing>
</p:sld>
</file>

<file path=ppt/theme/theme1.xml><?xml version="1.0" encoding="utf-8"?>
<a:theme xmlns:a="http://schemas.openxmlformats.org/drawingml/2006/main" name="SlidesCarnival base template">
  <a:themeElements>
    <a:clrScheme name="Custom 347">
      <a:dk1>
        <a:srgbClr val="000000"/>
      </a:dk1>
      <a:lt1>
        <a:srgbClr val="FFFFFF"/>
      </a:lt1>
      <a:dk2>
        <a:srgbClr val="567876"/>
      </a:dk2>
      <a:lt2>
        <a:srgbClr val="DA8F00"/>
      </a:lt2>
      <a:accent1>
        <a:srgbClr val="C0C0C0"/>
      </a:accent1>
      <a:accent2>
        <a:srgbClr val="77838D"/>
      </a:accent2>
      <a:accent3>
        <a:srgbClr val="EFEFEF"/>
      </a:accent3>
      <a:accent4>
        <a:srgbClr val="FFFFFF"/>
      </a:accent4>
      <a:accent5>
        <a:srgbClr val="FFFFFF"/>
      </a:accent5>
      <a:accent6>
        <a:srgbClr val="FFFFFF"/>
      </a:accent6>
      <a:hlink>
        <a:srgbClr val="56787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19172</TotalTime>
  <Words>883</Words>
  <Application>Microsoft Office PowerPoint</Application>
  <PresentationFormat>Custom</PresentationFormat>
  <Paragraphs>74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Roboto</vt:lpstr>
      <vt:lpstr>Arial</vt:lpstr>
      <vt:lpstr>SlidesCarnival base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Simmons</dc:creator>
  <cp:lastModifiedBy>Richard Lidh</cp:lastModifiedBy>
  <cp:revision>15</cp:revision>
  <cp:lastPrinted>2022-10-28T16:48:00Z</cp:lastPrinted>
  <dcterms:modified xsi:type="dcterms:W3CDTF">2022-10-28T16:48:31Z</dcterms:modified>
</cp:coreProperties>
</file>